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Catamaran"/>
      <p:regular r:id="rId19"/>
      <p:bold r:id="rId20"/>
    </p:embeddedFont>
    <p:embeddedFont>
      <p:font typeface="Fira Sans Extra Condensed Medium"/>
      <p:regular r:id="rId21"/>
      <p:bold r:id="rId22"/>
      <p:italic r:id="rId23"/>
      <p:boldItalic r:id="rId24"/>
    </p:embeddedFont>
    <p:embeddedFont>
      <p:font typeface="Livvic"/>
      <p:regular r:id="rId25"/>
      <p:bold r:id="rId26"/>
      <p:italic r:id="rId27"/>
      <p:boldItalic r:id="rId28"/>
    </p:embeddedFont>
    <p:embeddedFont>
      <p:font typeface="Catamaran Light"/>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tamaran-bold.fntdata"/><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vvic-bold.fntdata"/><Relationship Id="rId25" Type="http://schemas.openxmlformats.org/officeDocument/2006/relationships/font" Target="fonts/Livvic-regular.fntdata"/><Relationship Id="rId28" Type="http://schemas.openxmlformats.org/officeDocument/2006/relationships/font" Target="fonts/Livvic-boldItalic.fntdata"/><Relationship Id="rId27" Type="http://schemas.openxmlformats.org/officeDocument/2006/relationships/font" Target="fonts/Livvic-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Light-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CatamaranLigh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Catamaran-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scioly.org/wiki/index.php/Metric_Mastery" TargetMode="External"/><Relationship Id="rId4" Type="http://schemas.openxmlformats.org/officeDocument/2006/relationships/hyperlink" Target="https://www.soinc.org/sites/default/files/uploaded_files/METRIC%20UNIT%20TERMS.pdf" TargetMode="External"/><Relationship Id="rId5" Type="http://schemas.openxmlformats.org/officeDocument/2006/relationships/hyperlink" Target="https://quizlet.com/17321411/metric-mastery-flash-cards/" TargetMode="External"/><Relationship Id="rId6" Type="http://schemas.openxmlformats.org/officeDocument/2006/relationships/hyperlink" Target="https://byramhills.libguides.com/ld.php?content_id=79001272" TargetMode="External"/><Relationship Id="rId7" Type="http://schemas.openxmlformats.org/officeDocument/2006/relationships/hyperlink" Target="https://www.soinc.org/sites/default/files/uploaded_files/Metric%20Mastery%20Formulas%20and%20Conversions.pdf" TargetMode="External"/><Relationship Id="rId8" Type="http://schemas.openxmlformats.org/officeDocument/2006/relationships/hyperlink" Target="https://www.cuemath.com/measurement/metric-syste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wikihow.com/Use-Calipers" TargetMode="External"/><Relationship Id="rId4" Type="http://schemas.openxmlformats.org/officeDocument/2006/relationships/hyperlink" Target="https://www.homedepot.com/c/ah/how-to-read-a-micrometer/9ba683603be9fa5395fab901acccfe1e" TargetMode="External"/><Relationship Id="rId5" Type="http://schemas.openxmlformats.org/officeDocument/2006/relationships/hyperlink" Target="https://www.youtube.com/watch?v=n1efCd3AF1o" TargetMode="External"/><Relationship Id="rId6" Type="http://schemas.openxmlformats.org/officeDocument/2006/relationships/hyperlink" Target="https://www.canfortlab.com/Adjustment-usage-and-maintenance-of-double-beam-balance-n22.html" TargetMode="External"/><Relationship Id="rId7" Type="http://schemas.openxmlformats.org/officeDocument/2006/relationships/hyperlink" Target="https://en.wikipedia.org/wiki/Eureka_(word)" TargetMode="External"/><Relationship Id="rId8" Type="http://schemas.openxmlformats.org/officeDocument/2006/relationships/hyperlink" Target="https://www.vanderbilt.edu/AnS/Chemistry/courses/chem104/experiment1/volumetric/volumetric2.htm#:~:text=The%20Meniscus&amp;text=When%20observing%20a%20volume%20of,liquid%20is%20called%20the%20meniscu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687650" y="918025"/>
            <a:ext cx="5033700" cy="1662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Metric </a:t>
            </a:r>
            <a:endParaRPr>
              <a:solidFill>
                <a:schemeClr val="lt1"/>
              </a:solidFill>
            </a:endParaRPr>
          </a:p>
          <a:p>
            <a:pPr indent="0" lvl="0" marL="0" rtl="0" algn="l">
              <a:spcBef>
                <a:spcPts val="0"/>
              </a:spcBef>
              <a:spcAft>
                <a:spcPts val="0"/>
              </a:spcAft>
              <a:buNone/>
            </a:pPr>
            <a:r>
              <a:rPr lang="en">
                <a:solidFill>
                  <a:schemeClr val="lt1"/>
                </a:solidFill>
              </a:rPr>
              <a:t>Mastery</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 </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207" name="Google Shape;207;p31"/>
          <p:cNvSpPr txBox="1"/>
          <p:nvPr/>
        </p:nvSpPr>
        <p:spPr>
          <a:xfrm>
            <a:off x="419250" y="1485700"/>
            <a:ext cx="8298900" cy="477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Measure the mass of the Godzilla figure</a:t>
            </a:r>
            <a:endParaRPr sz="1900">
              <a:solidFill>
                <a:schemeClr val="dk1"/>
              </a:solidFill>
              <a:latin typeface="Catamaran Light"/>
              <a:ea typeface="Catamaran Light"/>
              <a:cs typeface="Catamaran Light"/>
              <a:sym typeface="Catamaran Light"/>
            </a:endParaRPr>
          </a:p>
        </p:txBody>
      </p:sp>
      <p:pic>
        <p:nvPicPr>
          <p:cNvPr id="208" name="Google Shape;208;p31"/>
          <p:cNvPicPr preferRelativeResize="0"/>
          <p:nvPr/>
        </p:nvPicPr>
        <p:blipFill>
          <a:blip r:embed="rId3">
            <a:alphaModFix/>
          </a:blip>
          <a:stretch>
            <a:fillRect/>
          </a:stretch>
        </p:blipFill>
        <p:spPr>
          <a:xfrm>
            <a:off x="2537863" y="2069300"/>
            <a:ext cx="4068265" cy="287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215" name="Google Shape;215;p32"/>
          <p:cNvSpPr txBox="1"/>
          <p:nvPr/>
        </p:nvSpPr>
        <p:spPr>
          <a:xfrm>
            <a:off x="419250" y="1485700"/>
            <a:ext cx="8298900" cy="477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Area of a notecard in giga meters</a:t>
            </a:r>
            <a:r>
              <a:rPr baseline="30000" lang="en" sz="1900">
                <a:solidFill>
                  <a:schemeClr val="dk1"/>
                </a:solidFill>
                <a:latin typeface="Catamaran Light"/>
                <a:ea typeface="Catamaran Light"/>
                <a:cs typeface="Catamaran Light"/>
                <a:sym typeface="Catamaran Light"/>
              </a:rPr>
              <a:t>2</a:t>
            </a:r>
            <a:endParaRPr sz="1900">
              <a:solidFill>
                <a:schemeClr val="dk1"/>
              </a:solidFill>
              <a:latin typeface="Catamaran Light"/>
              <a:ea typeface="Catamaran Light"/>
              <a:cs typeface="Catamaran Light"/>
              <a:sym typeface="Catamaran Light"/>
            </a:endParaRPr>
          </a:p>
        </p:txBody>
      </p:sp>
      <p:pic>
        <p:nvPicPr>
          <p:cNvPr id="216" name="Google Shape;216;p32"/>
          <p:cNvPicPr preferRelativeResize="0"/>
          <p:nvPr/>
        </p:nvPicPr>
        <p:blipFill>
          <a:blip r:embed="rId3">
            <a:alphaModFix/>
          </a:blip>
          <a:stretch>
            <a:fillRect/>
          </a:stretch>
        </p:blipFill>
        <p:spPr>
          <a:xfrm>
            <a:off x="3130700" y="2087625"/>
            <a:ext cx="2876001" cy="2876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223" name="Google Shape;223;p33"/>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quizlets to study and test your partner!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What are things you need to memorize? (Metric prefixes, formulas)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What are things you need to </a:t>
            </a:r>
            <a:r>
              <a:rPr lang="en" sz="1900">
                <a:solidFill>
                  <a:schemeClr val="dk1"/>
                </a:solidFill>
                <a:latin typeface="Catamaran Light"/>
                <a:ea typeface="Catamaran Light"/>
                <a:cs typeface="Catamaran Light"/>
                <a:sym typeface="Catamaran Light"/>
              </a:rPr>
              <a:t>practice</a:t>
            </a:r>
            <a:r>
              <a:rPr lang="en" sz="1900">
                <a:solidFill>
                  <a:schemeClr val="dk1"/>
                </a:solidFill>
                <a:latin typeface="Catamaran Light"/>
                <a:ea typeface="Catamaran Light"/>
                <a:cs typeface="Catamaran Light"/>
                <a:sym typeface="Catamaran Light"/>
              </a:rPr>
              <a:t>? (Getting a feel for estimations)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Go </a:t>
            </a:r>
            <a:r>
              <a:rPr lang="en" sz="1900">
                <a:solidFill>
                  <a:schemeClr val="dk1"/>
                </a:solidFill>
                <a:latin typeface="Catamaran Light"/>
                <a:ea typeface="Catamaran Light"/>
                <a:cs typeface="Catamaran Light"/>
                <a:sym typeface="Catamaran Light"/>
              </a:rPr>
              <a:t>through</a:t>
            </a:r>
            <a:r>
              <a:rPr lang="en" sz="1900">
                <a:solidFill>
                  <a:schemeClr val="dk1"/>
                </a:solidFill>
                <a:latin typeface="Catamaran Light"/>
                <a:ea typeface="Catamaran Light"/>
                <a:cs typeface="Catamaran Light"/>
                <a:sym typeface="Catamaran Light"/>
              </a:rPr>
              <a:t> “practice rounds” of the event</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How will you and your partner work together?</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Could you work more efficiently is one person was responsible for measuring, while the other for doing math?</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Who will study for which topic?</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Precision is key!</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231" name="Google Shape;231;p34"/>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232" name="Google Shape;232;p34"/>
          <p:cNvSpPr txBox="1"/>
          <p:nvPr>
            <p:ph type="ctrTitle"/>
          </p:nvPr>
        </p:nvSpPr>
        <p:spPr>
          <a:xfrm>
            <a:off x="1217775" y="1354775"/>
            <a:ext cx="2871300" cy="12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rgbClr val="0000FF"/>
                </a:solidFill>
                <a:hlinkClick r:id="rId3">
                  <a:extLst>
                    <a:ext uri="{A12FA001-AC4F-418D-AE19-62706E023703}">
                      <ahyp:hlinkClr val="tx"/>
                    </a:ext>
                  </a:extLst>
                </a:hlinkClick>
              </a:rPr>
              <a:t>Sci Oly Metric Mastery Wiki</a:t>
            </a:r>
            <a:endParaRPr sz="2200">
              <a:solidFill>
                <a:srgbClr val="0000FF"/>
              </a:solidFill>
            </a:endParaRPr>
          </a:p>
          <a:p>
            <a:pPr indent="0" lvl="0" marL="0" rtl="0" algn="l">
              <a:spcBef>
                <a:spcPts val="0"/>
              </a:spcBef>
              <a:spcAft>
                <a:spcPts val="0"/>
              </a:spcAft>
              <a:buNone/>
            </a:pPr>
            <a:r>
              <a:t/>
            </a:r>
            <a:endParaRPr sz="2200">
              <a:solidFill>
                <a:srgbClr val="0000FF"/>
              </a:solidFill>
            </a:endParaRPr>
          </a:p>
          <a:p>
            <a:pPr indent="0" lvl="0" marL="0" rtl="0" algn="l">
              <a:spcBef>
                <a:spcPts val="0"/>
              </a:spcBef>
              <a:spcAft>
                <a:spcPts val="0"/>
              </a:spcAft>
              <a:buNone/>
            </a:pPr>
            <a:r>
              <a:rPr lang="en" sz="2200" u="sng">
                <a:solidFill>
                  <a:srgbClr val="0000FF"/>
                </a:solidFill>
                <a:hlinkClick r:id="rId4">
                  <a:extLst>
                    <a:ext uri="{A12FA001-AC4F-418D-AE19-62706E023703}">
                      <ahyp:hlinkClr val="tx"/>
                    </a:ext>
                  </a:extLst>
                </a:hlinkClick>
              </a:rPr>
              <a:t>Metric Units of Measurement</a:t>
            </a:r>
            <a:endParaRPr sz="2200">
              <a:solidFill>
                <a:srgbClr val="0000FF"/>
              </a:solidFill>
            </a:endParaRPr>
          </a:p>
        </p:txBody>
      </p:sp>
      <p:sp>
        <p:nvSpPr>
          <p:cNvPr id="233" name="Google Shape;233;p34"/>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235" name="Google Shape;235;p34"/>
          <p:cNvSpPr txBox="1"/>
          <p:nvPr>
            <p:ph type="ctrTitle"/>
          </p:nvPr>
        </p:nvSpPr>
        <p:spPr>
          <a:xfrm>
            <a:off x="1217775" y="3707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rgbClr val="0000FF"/>
                </a:solidFill>
                <a:hlinkClick r:id="rId5">
                  <a:extLst>
                    <a:ext uri="{A12FA001-AC4F-418D-AE19-62706E023703}">
                      <ahyp:hlinkClr val="tx"/>
                    </a:ext>
                  </a:extLst>
                </a:hlinkClick>
              </a:rPr>
              <a:t>Example Metric Mastery Quizlet</a:t>
            </a:r>
            <a:endParaRPr sz="2200">
              <a:solidFill>
                <a:srgbClr val="0000FF"/>
              </a:solidFill>
            </a:endParaRPr>
          </a:p>
        </p:txBody>
      </p:sp>
      <p:sp>
        <p:nvSpPr>
          <p:cNvPr id="236" name="Google Shape;236;p34"/>
          <p:cNvSpPr txBox="1"/>
          <p:nvPr>
            <p:ph type="ctrTitle"/>
          </p:nvPr>
        </p:nvSpPr>
        <p:spPr>
          <a:xfrm>
            <a:off x="5893800" y="3615100"/>
            <a:ext cx="2871300" cy="10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rgbClr val="0000FF"/>
                </a:solidFill>
                <a:hlinkClick r:id="rId6">
                  <a:extLst>
                    <a:ext uri="{A12FA001-AC4F-418D-AE19-62706E023703}">
                      <ahyp:hlinkClr val="tx"/>
                    </a:ext>
                  </a:extLst>
                </a:hlinkClick>
              </a:rPr>
              <a:t>Example Metric Mastery Exam</a:t>
            </a:r>
            <a:endParaRPr sz="2200">
              <a:solidFill>
                <a:srgbClr val="0000FF"/>
              </a:solidFill>
            </a:endParaRPr>
          </a:p>
          <a:p>
            <a:pPr indent="0" lvl="0" marL="0" rtl="0" algn="l">
              <a:spcBef>
                <a:spcPts val="0"/>
              </a:spcBef>
              <a:spcAft>
                <a:spcPts val="0"/>
              </a:spcAft>
              <a:buNone/>
            </a:pPr>
            <a:r>
              <a:t/>
            </a:r>
            <a:endParaRPr sz="2200">
              <a:solidFill>
                <a:srgbClr val="0000FF"/>
              </a:solidFill>
            </a:endParaRPr>
          </a:p>
          <a:p>
            <a:pPr indent="0" lvl="0" marL="0" rtl="0" algn="l">
              <a:spcBef>
                <a:spcPts val="0"/>
              </a:spcBef>
              <a:spcAft>
                <a:spcPts val="0"/>
              </a:spcAft>
              <a:buNone/>
            </a:pPr>
            <a:r>
              <a:rPr lang="en" sz="2200" u="sng">
                <a:solidFill>
                  <a:srgbClr val="0000FF"/>
                </a:solidFill>
                <a:hlinkClick r:id="rId7">
                  <a:extLst>
                    <a:ext uri="{A12FA001-AC4F-418D-AE19-62706E023703}">
                      <ahyp:hlinkClr val="tx"/>
                    </a:ext>
                  </a:extLst>
                </a:hlinkClick>
              </a:rPr>
              <a:t>Formulas</a:t>
            </a:r>
            <a:endParaRPr sz="2200">
              <a:solidFill>
                <a:srgbClr val="0000FF"/>
              </a:solidFill>
            </a:endParaRPr>
          </a:p>
        </p:txBody>
      </p:sp>
      <p:sp>
        <p:nvSpPr>
          <p:cNvPr id="237" name="Google Shape;237;p34"/>
          <p:cNvSpPr txBox="1"/>
          <p:nvPr>
            <p:ph type="ctrTitle"/>
          </p:nvPr>
        </p:nvSpPr>
        <p:spPr>
          <a:xfrm>
            <a:off x="5824450" y="1461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rgbClr val="0000FF"/>
                </a:solidFill>
                <a:hlinkClick r:id="rId8">
                  <a:extLst>
                    <a:ext uri="{A12FA001-AC4F-418D-AE19-62706E023703}">
                      <ahyp:hlinkClr val="tx"/>
                    </a:ext>
                  </a:extLst>
                </a:hlinkClick>
              </a:rPr>
              <a:t>CueMath Website on Metric System</a:t>
            </a:r>
            <a:endParaRPr sz="2200">
              <a:solidFill>
                <a:srgbClr val="0000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pic>
        <p:nvPicPr>
          <p:cNvPr id="242" name="Google Shape;242;p35"/>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243" name="Google Shape;243;p35"/>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245" name="Google Shape;245;p35"/>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46" name="Google Shape;246;p35"/>
          <p:cNvGrpSpPr/>
          <p:nvPr/>
        </p:nvGrpSpPr>
        <p:grpSpPr>
          <a:xfrm>
            <a:off x="4582431" y="2545611"/>
            <a:ext cx="346056" cy="345674"/>
            <a:chOff x="3303268" y="3817349"/>
            <a:chExt cx="346056" cy="345674"/>
          </a:xfrm>
        </p:grpSpPr>
        <p:sp>
          <p:nvSpPr>
            <p:cNvPr id="247" name="Google Shape;247;p35"/>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 name="Google Shape;248;p35"/>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9" name="Google Shape;249;p35"/>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0" name="Google Shape;250;p35"/>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51" name="Google Shape;251;p35"/>
          <p:cNvGrpSpPr/>
          <p:nvPr/>
        </p:nvGrpSpPr>
        <p:grpSpPr>
          <a:xfrm>
            <a:off x="4582447" y="1968549"/>
            <a:ext cx="346024" cy="345674"/>
            <a:chOff x="4201447" y="3817349"/>
            <a:chExt cx="346024" cy="345674"/>
          </a:xfrm>
        </p:grpSpPr>
        <p:sp>
          <p:nvSpPr>
            <p:cNvPr id="252" name="Google Shape;252;p35"/>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3" name="Google Shape;253;p35"/>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7" name="Google Shape;137;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8" name="Google Shape;138;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9" name="Google Shape;139;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0" name="Google Shape;140;p23"/>
          <p:cNvPicPr preferRelativeResize="0"/>
          <p:nvPr/>
        </p:nvPicPr>
        <p:blipFill>
          <a:blip r:embed="rId3">
            <a:alphaModFix/>
          </a:blip>
          <a:stretch>
            <a:fillRect/>
          </a:stretch>
        </p:blipFill>
        <p:spPr>
          <a:xfrm>
            <a:off x="5403575" y="1490150"/>
            <a:ext cx="3266744" cy="1650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sp>
        <p:nvSpPr>
          <p:cNvPr id="147" name="Google Shape;147;p24"/>
          <p:cNvSpPr txBox="1"/>
          <p:nvPr/>
        </p:nvSpPr>
        <p:spPr>
          <a:xfrm>
            <a:off x="419250" y="1485700"/>
            <a:ext cx="54786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Event has 3 parts: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AutoNum type="arabicPeriod"/>
            </a:pPr>
            <a:r>
              <a:rPr b="1" lang="en" sz="1900">
                <a:solidFill>
                  <a:schemeClr val="dk1"/>
                </a:solidFill>
                <a:latin typeface="Catamaran"/>
                <a:ea typeface="Catamaran"/>
                <a:cs typeface="Catamaran"/>
                <a:sym typeface="Catamaran"/>
              </a:rPr>
              <a:t>Estimation:</a:t>
            </a:r>
            <a:r>
              <a:rPr lang="en" sz="1900">
                <a:solidFill>
                  <a:schemeClr val="dk1"/>
                </a:solidFill>
                <a:latin typeface="Catamaran Light"/>
                <a:ea typeface="Catamaran Light"/>
                <a:cs typeface="Catamaran Light"/>
                <a:sym typeface="Catamaran Light"/>
              </a:rPr>
              <a:t> Have 30 seconds at 15-25 stations to estimate measurements of objects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AutoNum type="arabicPeriod"/>
            </a:pPr>
            <a:r>
              <a:rPr b="1" lang="en" sz="1900">
                <a:solidFill>
                  <a:schemeClr val="dk1"/>
                </a:solidFill>
                <a:latin typeface="Catamaran"/>
                <a:ea typeface="Catamaran"/>
                <a:cs typeface="Catamaran"/>
                <a:sym typeface="Catamaran"/>
              </a:rPr>
              <a:t>Metric Unit Conversion:</a:t>
            </a:r>
            <a:r>
              <a:rPr lang="en" sz="1900">
                <a:solidFill>
                  <a:schemeClr val="dk1"/>
                </a:solidFill>
                <a:latin typeface="Catamaran Light"/>
                <a:ea typeface="Catamaran Light"/>
                <a:cs typeface="Catamaran Light"/>
                <a:sym typeface="Catamaran Light"/>
              </a:rPr>
              <a:t> Have 5 minutes to convert 5 numbers to different units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AutoNum type="arabicPeriod"/>
            </a:pPr>
            <a:r>
              <a:rPr b="1" lang="en" sz="1900">
                <a:solidFill>
                  <a:schemeClr val="dk1"/>
                </a:solidFill>
                <a:latin typeface="Catamaran"/>
                <a:ea typeface="Catamaran"/>
                <a:cs typeface="Catamaran"/>
                <a:sym typeface="Catamaran"/>
              </a:rPr>
              <a:t>Measurement:</a:t>
            </a:r>
            <a:r>
              <a:rPr lang="en" sz="1900">
                <a:solidFill>
                  <a:schemeClr val="dk1"/>
                </a:solidFill>
                <a:latin typeface="Catamaran Light"/>
                <a:ea typeface="Catamaran Light"/>
                <a:cs typeface="Catamaran Light"/>
                <a:sym typeface="Catamaran Light"/>
              </a:rPr>
              <a:t> Have 60 seconds at 15-25 stations to actually calculate measurements of objects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What is a measurement? Density, surface area, velocity, ect…</a:t>
            </a:r>
            <a:endParaRPr sz="1900">
              <a:solidFill>
                <a:schemeClr val="dk1"/>
              </a:solidFill>
              <a:latin typeface="Catamaran Light"/>
              <a:ea typeface="Catamaran Light"/>
              <a:cs typeface="Catamaran Light"/>
              <a:sym typeface="Catamaran Light"/>
            </a:endParaRPr>
          </a:p>
        </p:txBody>
      </p:sp>
      <p:pic>
        <p:nvPicPr>
          <p:cNvPr id="148" name="Google Shape;148;p24"/>
          <p:cNvPicPr preferRelativeResize="0"/>
          <p:nvPr/>
        </p:nvPicPr>
        <p:blipFill>
          <a:blip r:embed="rId3">
            <a:alphaModFix/>
          </a:blip>
          <a:stretch>
            <a:fillRect/>
          </a:stretch>
        </p:blipFill>
        <p:spPr>
          <a:xfrm>
            <a:off x="6297800" y="82525"/>
            <a:ext cx="2029201" cy="2438799"/>
          </a:xfrm>
          <a:prstGeom prst="rect">
            <a:avLst/>
          </a:prstGeom>
          <a:noFill/>
          <a:ln>
            <a:noFill/>
          </a:ln>
        </p:spPr>
      </p:pic>
      <p:pic>
        <p:nvPicPr>
          <p:cNvPr id="149" name="Google Shape;149;p24"/>
          <p:cNvPicPr preferRelativeResize="0"/>
          <p:nvPr/>
        </p:nvPicPr>
        <p:blipFill>
          <a:blip r:embed="rId4">
            <a:alphaModFix/>
          </a:blip>
          <a:stretch>
            <a:fillRect/>
          </a:stretch>
        </p:blipFill>
        <p:spPr>
          <a:xfrm>
            <a:off x="6050250" y="2591199"/>
            <a:ext cx="2599497" cy="2399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55" name="Google Shape;155;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57" name="Google Shape;157;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58" name="Google Shape;158;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How to use…</a:t>
            </a:r>
            <a:endParaRPr sz="3300">
              <a:solidFill>
                <a:schemeClr val="lt1"/>
              </a:solidFill>
              <a:latin typeface="Livvic"/>
              <a:ea typeface="Livvic"/>
              <a:cs typeface="Livvic"/>
              <a:sym typeface="Livvic"/>
            </a:endParaRPr>
          </a:p>
        </p:txBody>
      </p:sp>
      <p:sp>
        <p:nvSpPr>
          <p:cNvPr id="165" name="Google Shape;165;p26"/>
          <p:cNvSpPr txBox="1"/>
          <p:nvPr/>
        </p:nvSpPr>
        <p:spPr>
          <a:xfrm>
            <a:off x="419250" y="1485700"/>
            <a:ext cx="48525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Calipers - </a:t>
            </a:r>
            <a:r>
              <a:rPr lang="en" sz="1900" u="sng">
                <a:solidFill>
                  <a:srgbClr val="0000FF"/>
                </a:solidFill>
                <a:latin typeface="Catamaran Light"/>
                <a:ea typeface="Catamaran Light"/>
                <a:cs typeface="Catamaran Light"/>
                <a:sym typeface="Catamaran Light"/>
                <a:hlinkClick r:id="rId3">
                  <a:extLst>
                    <a:ext uri="{A12FA001-AC4F-418D-AE19-62706E023703}">
                      <ahyp:hlinkClr val="tx"/>
                    </a:ext>
                  </a:extLst>
                </a:hlinkClick>
              </a:rPr>
              <a:t>Wikihow</a:t>
            </a:r>
            <a:endParaRPr sz="1900">
              <a:solidFill>
                <a:srgbClr val="0000FF"/>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Micrometers - </a:t>
            </a:r>
            <a:r>
              <a:rPr lang="en" sz="1900" u="sng">
                <a:solidFill>
                  <a:srgbClr val="0000FF"/>
                </a:solidFill>
                <a:latin typeface="Catamaran Light"/>
                <a:ea typeface="Catamaran Light"/>
                <a:cs typeface="Catamaran Light"/>
                <a:sym typeface="Catamaran Light"/>
                <a:hlinkClick r:id="rId4">
                  <a:extLst>
                    <a:ext uri="{A12FA001-AC4F-418D-AE19-62706E023703}">
                      <ahyp:hlinkClr val="tx"/>
                    </a:ext>
                  </a:extLst>
                </a:hlinkClick>
              </a:rPr>
              <a:t>Home Depot Guide</a:t>
            </a:r>
            <a:endParaRPr sz="1900">
              <a:solidFill>
                <a:srgbClr val="0000FF"/>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Pipettes - </a:t>
            </a:r>
            <a:r>
              <a:rPr lang="en" sz="1900" u="sng">
                <a:solidFill>
                  <a:srgbClr val="0000FF"/>
                </a:solidFill>
                <a:latin typeface="Catamaran Light"/>
                <a:ea typeface="Catamaran Light"/>
                <a:cs typeface="Catamaran Light"/>
                <a:sym typeface="Catamaran Light"/>
                <a:hlinkClick r:id="rId5">
                  <a:extLst>
                    <a:ext uri="{A12FA001-AC4F-418D-AE19-62706E023703}">
                      <ahyp:hlinkClr val="tx"/>
                    </a:ext>
                  </a:extLst>
                </a:hlinkClick>
              </a:rPr>
              <a:t>Youtube Video</a:t>
            </a:r>
            <a:endParaRPr sz="1900">
              <a:solidFill>
                <a:srgbClr val="0000FF"/>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Double Pan Balance - </a:t>
            </a:r>
            <a:r>
              <a:rPr lang="en" sz="1900" u="sng">
                <a:solidFill>
                  <a:srgbClr val="0000FF"/>
                </a:solidFill>
                <a:latin typeface="Catamaran Light"/>
                <a:ea typeface="Catamaran Light"/>
                <a:cs typeface="Catamaran Light"/>
                <a:sym typeface="Catamaran Light"/>
                <a:hlinkClick r:id="rId6">
                  <a:extLst>
                    <a:ext uri="{A12FA001-AC4F-418D-AE19-62706E023703}">
                      <ahyp:hlinkClr val="tx"/>
                    </a:ext>
                  </a:extLst>
                </a:hlinkClick>
              </a:rPr>
              <a:t>Website Guide</a:t>
            </a:r>
            <a:endParaRPr sz="1900">
              <a:solidFill>
                <a:srgbClr val="0000FF"/>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Tare Mass - </a:t>
            </a:r>
            <a:r>
              <a:rPr lang="en" sz="1900" u="sng">
                <a:solidFill>
                  <a:srgbClr val="0000FF"/>
                </a:solidFill>
                <a:latin typeface="Catamaran Light"/>
                <a:ea typeface="Catamaran Light"/>
                <a:cs typeface="Catamaran Light"/>
                <a:sym typeface="Catamaran Light"/>
                <a:hlinkClick r:id="rId7">
                  <a:extLst>
                    <a:ext uri="{A12FA001-AC4F-418D-AE19-62706E023703}">
                      <ahyp:hlinkClr val="tx"/>
                    </a:ext>
                  </a:extLst>
                </a:hlinkClick>
              </a:rPr>
              <a:t>EUREKA!</a:t>
            </a:r>
            <a:endParaRPr sz="1900">
              <a:solidFill>
                <a:srgbClr val="0000FF"/>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Ruler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Stopwatch</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Spring Scale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Graduated Cylinder - </a:t>
            </a:r>
            <a:r>
              <a:rPr lang="en" sz="1900" u="sng">
                <a:solidFill>
                  <a:srgbClr val="0000FF"/>
                </a:solidFill>
                <a:latin typeface="Catamaran Light"/>
                <a:ea typeface="Catamaran Light"/>
                <a:cs typeface="Catamaran Light"/>
                <a:sym typeface="Catamaran Light"/>
                <a:hlinkClick r:id="rId8">
                  <a:extLst>
                    <a:ext uri="{A12FA001-AC4F-418D-AE19-62706E023703}">
                      <ahyp:hlinkClr val="tx"/>
                    </a:ext>
                  </a:extLst>
                </a:hlinkClick>
              </a:rPr>
              <a:t>Read the Meniscus</a:t>
            </a:r>
            <a:endParaRPr sz="1900">
              <a:solidFill>
                <a:srgbClr val="0000FF"/>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Thermometer</a:t>
            </a:r>
            <a:endParaRPr sz="1900">
              <a:solidFill>
                <a:schemeClr val="dk1"/>
              </a:solidFill>
              <a:latin typeface="Catamaran Light"/>
              <a:ea typeface="Catamaran Light"/>
              <a:cs typeface="Catamaran Light"/>
              <a:sym typeface="Catamaran Light"/>
            </a:endParaRPr>
          </a:p>
        </p:txBody>
      </p:sp>
      <p:sp>
        <p:nvSpPr>
          <p:cNvPr id="166" name="Google Shape;166;p26"/>
          <p:cNvSpPr txBox="1"/>
          <p:nvPr/>
        </p:nvSpPr>
        <p:spPr>
          <a:xfrm>
            <a:off x="5968650" y="1485700"/>
            <a:ext cx="2457300" cy="1417500"/>
          </a:xfrm>
          <a:prstGeom prst="rect">
            <a:avLst/>
          </a:prstGeom>
          <a:solidFill>
            <a:srgbClr val="EFD67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Catamaran"/>
                <a:ea typeface="Catamaran"/>
                <a:cs typeface="Catamaran"/>
                <a:sym typeface="Catamaran"/>
              </a:rPr>
              <a:t>MEASURE the SMALLEST graduation or markings on the instrument plus one estimated digit</a:t>
            </a:r>
            <a:endParaRPr b="1" sz="1700">
              <a:solidFill>
                <a:schemeClr val="dk1"/>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4294967295" type="ctrTitle"/>
          </p:nvPr>
        </p:nvSpPr>
        <p:spPr>
          <a:xfrm>
            <a:off x="426075" y="238650"/>
            <a:ext cx="55455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How to estimate?</a:t>
            </a:r>
            <a:endParaRPr sz="3300">
              <a:solidFill>
                <a:schemeClr val="lt1"/>
              </a:solidFill>
              <a:latin typeface="Livvic"/>
              <a:ea typeface="Livvic"/>
              <a:cs typeface="Livvic"/>
              <a:sym typeface="Livvic"/>
            </a:endParaRPr>
          </a:p>
        </p:txBody>
      </p:sp>
      <p:sp>
        <p:nvSpPr>
          <p:cNvPr id="173" name="Google Shape;173;p27"/>
          <p:cNvSpPr txBox="1"/>
          <p:nvPr/>
        </p:nvSpPr>
        <p:spPr>
          <a:xfrm>
            <a:off x="419250" y="1485700"/>
            <a:ext cx="8298900" cy="3401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Use reference points and logic!</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Boiling, freezing, room temperature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Per rules: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What are “things” that you can visually see and “secretly” use as reference points?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Size of letter paper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Sizes of tables and chairs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74" name="Google Shape;174;p27"/>
          <p:cNvPicPr preferRelativeResize="0"/>
          <p:nvPr/>
        </p:nvPicPr>
        <p:blipFill>
          <a:blip r:embed="rId3">
            <a:alphaModFix/>
          </a:blip>
          <a:stretch>
            <a:fillRect/>
          </a:stretch>
        </p:blipFill>
        <p:spPr>
          <a:xfrm>
            <a:off x="522050" y="2487225"/>
            <a:ext cx="7940548" cy="82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Doing Math</a:t>
            </a:r>
            <a:endParaRPr sz="3300">
              <a:solidFill>
                <a:schemeClr val="lt1"/>
              </a:solidFill>
              <a:latin typeface="Livvic"/>
              <a:ea typeface="Livvic"/>
              <a:cs typeface="Livvic"/>
              <a:sym typeface="Livvic"/>
            </a:endParaRPr>
          </a:p>
        </p:txBody>
      </p:sp>
      <p:sp>
        <p:nvSpPr>
          <p:cNvPr id="181" name="Google Shape;181;p28"/>
          <p:cNvSpPr txBox="1"/>
          <p:nvPr/>
        </p:nvSpPr>
        <p:spPr>
          <a:xfrm>
            <a:off x="419250" y="1485700"/>
            <a:ext cx="8298900" cy="1647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Converting metric unit to metric unit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Use </a:t>
            </a:r>
            <a:r>
              <a:rPr b="1" lang="en" sz="1900">
                <a:solidFill>
                  <a:schemeClr val="dk1"/>
                </a:solidFill>
                <a:latin typeface="Catamaran"/>
                <a:ea typeface="Catamaran"/>
                <a:cs typeface="Catamaran"/>
                <a:sym typeface="Catamaran"/>
              </a:rPr>
              <a:t>Dimensional Analysis</a:t>
            </a:r>
            <a:endParaRPr b="1" sz="1900">
              <a:solidFill>
                <a:schemeClr val="dk1"/>
              </a:solidFill>
              <a:latin typeface="Catamaran"/>
              <a:ea typeface="Catamaran"/>
              <a:cs typeface="Catamaran"/>
              <a:sym typeface="Catamaran"/>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Write the units as fractions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Cancel same units</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Keep remaining units in final solution</a:t>
            </a:r>
            <a:endParaRPr sz="1900">
              <a:solidFill>
                <a:schemeClr val="dk1"/>
              </a:solidFill>
              <a:latin typeface="Catamaran Light"/>
              <a:ea typeface="Catamaran Light"/>
              <a:cs typeface="Catamaran Light"/>
              <a:sym typeface="Catamaran Light"/>
            </a:endParaRPr>
          </a:p>
        </p:txBody>
      </p:sp>
      <p:pic>
        <p:nvPicPr>
          <p:cNvPr id="182" name="Google Shape;182;p28"/>
          <p:cNvPicPr preferRelativeResize="0"/>
          <p:nvPr/>
        </p:nvPicPr>
        <p:blipFill>
          <a:blip r:embed="rId3">
            <a:alphaModFix/>
          </a:blip>
          <a:stretch>
            <a:fillRect/>
          </a:stretch>
        </p:blipFill>
        <p:spPr>
          <a:xfrm>
            <a:off x="152400" y="3285100"/>
            <a:ext cx="8839200" cy="87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9"/>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188" name="Google Shape;188;p29"/>
          <p:cNvPicPr preferRelativeResize="0"/>
          <p:nvPr/>
        </p:nvPicPr>
        <p:blipFill rotWithShape="1">
          <a:blip r:embed="rId4">
            <a:alphaModFix amt="72000"/>
          </a:blip>
          <a:srcRect b="0" l="0" r="6533" t="0"/>
          <a:stretch/>
        </p:blipFill>
        <p:spPr>
          <a:xfrm>
            <a:off x="0" y="-3825"/>
            <a:ext cx="9157500" cy="5143500"/>
          </a:xfrm>
          <a:prstGeom prst="rect">
            <a:avLst/>
          </a:prstGeom>
          <a:noFill/>
          <a:ln>
            <a:noFill/>
          </a:ln>
        </p:spPr>
      </p:pic>
      <p:sp>
        <p:nvSpPr>
          <p:cNvPr id="189" name="Google Shape;189;p29"/>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192" name="Google Shape;192;p29"/>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sp>
        <p:nvSpPr>
          <p:cNvPr id="199" name="Google Shape;199;p30"/>
          <p:cNvSpPr txBox="1"/>
          <p:nvPr/>
        </p:nvSpPr>
        <p:spPr>
          <a:xfrm>
            <a:off x="419250" y="1485700"/>
            <a:ext cx="8298900" cy="477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Measure the period of the pendulum</a:t>
            </a:r>
            <a:endParaRPr sz="1900">
              <a:solidFill>
                <a:schemeClr val="dk1"/>
              </a:solidFill>
              <a:latin typeface="Catamaran Light"/>
              <a:ea typeface="Catamaran Light"/>
              <a:cs typeface="Catamaran Light"/>
              <a:sym typeface="Catamaran Light"/>
            </a:endParaRPr>
          </a:p>
        </p:txBody>
      </p:sp>
      <p:pic>
        <p:nvPicPr>
          <p:cNvPr id="200" name="Google Shape;200;p30"/>
          <p:cNvPicPr preferRelativeResize="0"/>
          <p:nvPr/>
        </p:nvPicPr>
        <p:blipFill>
          <a:blip r:embed="rId3">
            <a:alphaModFix/>
          </a:blip>
          <a:stretch>
            <a:fillRect/>
          </a:stretch>
        </p:blipFill>
        <p:spPr>
          <a:xfrm>
            <a:off x="3134000" y="2050975"/>
            <a:ext cx="2876000" cy="287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